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60.xml" ContentType="application/vnd.openxmlformats-officedocument.presentationml.slide+xml"/>
  <Override PartName="/ppt/slides/slide1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66.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839" r:id="rId43"/>
    <p:sldId id="840" r:id="rId44"/>
    <p:sldId id="841" r:id="rId45"/>
    <p:sldId id="765" r:id="rId46"/>
    <p:sldId id="711" r:id="rId47"/>
    <p:sldId id="712" r:id="rId48"/>
    <p:sldId id="713" r:id="rId49"/>
    <p:sldId id="722" r:id="rId50"/>
    <p:sldId id="617" r:id="rId51"/>
    <p:sldId id="746" r:id="rId52"/>
    <p:sldId id="744" r:id="rId53"/>
    <p:sldId id="799" r:id="rId54"/>
    <p:sldId id="810" r:id="rId55"/>
    <p:sldId id="819" r:id="rId56"/>
    <p:sldId id="827" r:id="rId57"/>
    <p:sldId id="837" r:id="rId58"/>
    <p:sldId id="315" r:id="rId59"/>
    <p:sldId id="408" r:id="rId60"/>
    <p:sldId id="716" r:id="rId61"/>
    <p:sldId id="723" r:id="rId62"/>
    <p:sldId id="714" r:id="rId63"/>
    <p:sldId id="715" r:id="rId64"/>
    <p:sldId id="728" r:id="rId65"/>
    <p:sldId id="346" r:id="rId66"/>
    <p:sldId id="489" r:id="rId67"/>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varScale="1">
        <p:scale>
          <a:sx n="98" d="100"/>
          <a:sy n="98" d="100"/>
        </p:scale>
        <p:origin x="288" y="101"/>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3.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11/12/2014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11/12/2014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319825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64</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65</a:t>
            </a:fld>
            <a:endParaRPr lang="en-US" dirty="0"/>
          </a:p>
        </p:txBody>
      </p:sp>
    </p:spTree>
    <p:extLst>
      <p:ext uri="{BB962C8B-B14F-4D97-AF65-F5344CB8AC3E}">
        <p14:creationId xmlns:p14="http://schemas.microsoft.com/office/powerpoint/2010/main" val="1490820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66</a:t>
            </a:fld>
            <a:endParaRPr lang="en-US" dirty="0"/>
          </a:p>
        </p:txBody>
      </p:sp>
    </p:spTree>
    <p:extLst>
      <p:ext uri="{BB962C8B-B14F-4D97-AF65-F5344CB8AC3E}">
        <p14:creationId xmlns:p14="http://schemas.microsoft.com/office/powerpoint/2010/main" val="315667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2854989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46</a:t>
            </a:fld>
            <a:endParaRPr lang="en-US" dirty="0"/>
          </a:p>
        </p:txBody>
      </p:sp>
    </p:spTree>
    <p:extLst>
      <p:ext uri="{BB962C8B-B14F-4D97-AF65-F5344CB8AC3E}">
        <p14:creationId xmlns:p14="http://schemas.microsoft.com/office/powerpoint/2010/main" val="1165310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991698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50</a:t>
            </a:fld>
            <a:endParaRPr lang="en-US" dirty="0"/>
          </a:p>
        </p:txBody>
      </p:sp>
    </p:spTree>
    <p:extLst>
      <p:ext uri="{BB962C8B-B14F-4D97-AF65-F5344CB8AC3E}">
        <p14:creationId xmlns:p14="http://schemas.microsoft.com/office/powerpoint/2010/main" val="157581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58</a:t>
            </a:fld>
            <a:endParaRPr lang="en-US" dirty="0"/>
          </a:p>
        </p:txBody>
      </p:sp>
    </p:spTree>
    <p:extLst>
      <p:ext uri="{BB962C8B-B14F-4D97-AF65-F5344CB8AC3E}">
        <p14:creationId xmlns:p14="http://schemas.microsoft.com/office/powerpoint/2010/main" val="217067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59</a:t>
            </a:fld>
            <a:endParaRPr lang="en-US" dirty="0"/>
          </a:p>
        </p:txBody>
      </p:sp>
    </p:spTree>
    <p:extLst>
      <p:ext uri="{BB962C8B-B14F-4D97-AF65-F5344CB8AC3E}">
        <p14:creationId xmlns:p14="http://schemas.microsoft.com/office/powerpoint/2010/main" val="2306284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60</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61</a:t>
            </a:fld>
            <a:endParaRPr lang="en-US" dirty="0"/>
          </a:p>
        </p:txBody>
      </p:sp>
    </p:spTree>
    <p:extLst>
      <p:ext uri="{BB962C8B-B14F-4D97-AF65-F5344CB8AC3E}">
        <p14:creationId xmlns:p14="http://schemas.microsoft.com/office/powerpoint/2010/main" val="715360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November 12,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November 12,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November 12,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November 12,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November 12,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November 12,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November 12,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November 12,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November 12,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November 12,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November 12,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latin typeface="Calibri" panose="020F0502020204030204" pitchFamily="34" charset="0"/>
              </a:rPr>
              <a:t>Extended 30 days on 11 September 2014</a:t>
            </a:r>
          </a:p>
          <a:p>
            <a:pPr lvl="2" eaLnBrk="1" hangingPunct="1">
              <a:lnSpc>
                <a:spcPct val="80000"/>
              </a:lnSpc>
            </a:pPr>
            <a:r>
              <a:rPr lang="en-US" sz="1000" dirty="0" smtClean="0">
                <a:latin typeface="Calibri" panose="020F0502020204030204" pitchFamily="34" charset="0"/>
              </a:rPr>
              <a:t>Extended 30 days on 08 October 2014</a:t>
            </a:r>
          </a:p>
          <a:p>
            <a:pPr lvl="2" eaLnBrk="1" hangingPunct="1">
              <a:lnSpc>
                <a:spcPct val="80000"/>
              </a:lnSpc>
            </a:pPr>
            <a:r>
              <a:rPr lang="en-US" sz="1000" dirty="0" smtClean="0">
                <a:latin typeface="Calibri" panose="020F0502020204030204" pitchFamily="34" charset="0"/>
              </a:rPr>
              <a:t>Extended 30 days on 07 November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questions</a:t>
            </a:r>
          </a:p>
          <a:p>
            <a:pPr lvl="1" eaLnBrk="1" hangingPunct="1">
              <a:lnSpc>
                <a:spcPct val="80000"/>
              </a:lnSpc>
            </a:pPr>
            <a:r>
              <a:rPr lang="en-US" sz="1000" dirty="0" smtClean="0">
                <a:latin typeface="Calibri" panose="020F0502020204030204" pitchFamily="34" charset="0"/>
              </a:rPr>
              <a:t>APOEP and Sheriff’s Office relocated Command Post to 1424 Hwy 70S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12 Nov</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93971951"/>
              </p:ext>
            </p:extLst>
          </p:nvPr>
        </p:nvGraphicFramePr>
        <p:xfrm>
          <a:off x="76203" y="1417623"/>
          <a:ext cx="8991596" cy="5003386"/>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97414">
                <a:tc gridSpan="20">
                  <a:txBody>
                    <a:bodyPr/>
                    <a:lstStyle/>
                    <a:p>
                      <a:pPr algn="ctr" fontAlgn="b"/>
                      <a:r>
                        <a:rPr lang="en-US" sz="900" u="none" strike="noStrike" dirty="0">
                          <a:effectLst/>
                          <a:latin typeface="Calibri" panose="020F0502020204030204" pitchFamily="34" charset="0"/>
                        </a:rPr>
                        <a:t>Vent Well Flare Data   (24-hr </a:t>
                      </a:r>
                      <a:r>
                        <a:rPr lang="en-US" sz="900" u="none" strike="noStrike" dirty="0" err="1">
                          <a:effectLst/>
                          <a:latin typeface="Calibri" panose="020F0502020204030204" pitchFamily="34" charset="0"/>
                        </a:rPr>
                        <a:t>pd</a:t>
                      </a:r>
                      <a:r>
                        <a:rPr lang="en-US" sz="900" u="none" strike="noStrike" dirty="0">
                          <a:effectLst/>
                          <a:latin typeface="Calibri" panose="020F0502020204030204" pitchFamily="34" charset="0"/>
                        </a:rPr>
                        <a:t> Ending 1 pm on 11/11/2014)</a:t>
                      </a:r>
                      <a:endParaRPr lang="en-US" sz="900" b="1"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173">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Flow Total End Date</a:t>
                      </a:r>
                      <a:endParaRPr lang="en-US" sz="900" b="1"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12:03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12 </a:t>
            </a:r>
            <a:r>
              <a:rPr lang="en-US" sz="2300" dirty="0">
                <a:solidFill>
                  <a:srgbClr val="FF0000"/>
                </a:solidFill>
              </a:rPr>
              <a:t>Nov</a:t>
            </a: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68666413"/>
              </p:ext>
            </p:extLst>
          </p:nvPr>
        </p:nvGraphicFramePr>
        <p:xfrm>
          <a:off x="76200" y="1371600"/>
          <a:ext cx="8991596" cy="4999932"/>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shut in</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11/11/2014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0.063</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12:29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5,108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5,103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PMW-19S well construction modifications (9/10); adjusted the depth and installed the transducer in the screened zone of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Removed</a:t>
            </a:r>
            <a:r>
              <a:rPr lang="en-US" sz="1000" dirty="0">
                <a:latin typeface="Calibri" panose="020F0502020204030204" pitchFamily="34" charset="0"/>
              </a:rPr>
              <a:t>, adjusted and re-installed the transducer in PMW-12M to match the transducer depth in PMW-19S (</a:t>
            </a:r>
            <a:r>
              <a:rPr lang="en-US" sz="1000" dirty="0" smtClean="0">
                <a:latin typeface="Calibri" panose="020F0502020204030204" pitchFamily="34" charset="0"/>
              </a:rPr>
              <a:t>9/10)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 51 (9/11); Poured the concrete surface completion (9/10); installed choke valve and meter run; completed connections to the gas </a:t>
            </a:r>
            <a:r>
              <a:rPr lang="en-US" sz="1000" dirty="0" smtClean="0">
                <a:latin typeface="Calibri" panose="020F0502020204030204" pitchFamily="34" charset="0"/>
              </a:rPr>
              <a:t>piping;</a:t>
            </a:r>
          </a:p>
          <a:p>
            <a:pPr marL="171450" lvl="0" indent="-171450">
              <a:buFontTx/>
              <a:buChar char="-"/>
            </a:pPr>
            <a:r>
              <a:rPr lang="en-US" sz="1000" dirty="0" smtClean="0">
                <a:latin typeface="Calibri" panose="020F0502020204030204" pitchFamily="34" charset="0"/>
              </a:rPr>
              <a:t>Installed </a:t>
            </a:r>
            <a:r>
              <a:rPr lang="en-US" sz="1000" dirty="0" err="1">
                <a:latin typeface="Calibri" panose="020F0502020204030204" pitchFamily="34" charset="0"/>
              </a:rPr>
              <a:t>barton</a:t>
            </a:r>
            <a:r>
              <a:rPr lang="en-US" sz="1000" dirty="0">
                <a:latin typeface="Calibri" panose="020F0502020204030204" pitchFamily="34" charset="0"/>
              </a:rPr>
              <a:t> meter  on ORW 51 (9/12); opened to flare; and installed </a:t>
            </a:r>
            <a:r>
              <a:rPr lang="en-US" sz="1000" dirty="0" smtClean="0">
                <a:latin typeface="Calibri" panose="020F0502020204030204" pitchFamily="34" charset="0"/>
              </a:rPr>
              <a:t>fence</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silt from ORWs 37, 29, 28, 13, 11, 19, and </a:t>
            </a:r>
            <a:r>
              <a:rPr lang="en-US" sz="1000" dirty="0" smtClean="0">
                <a:latin typeface="Calibri" panose="020F0502020204030204" pitchFamily="34" charset="0"/>
              </a:rPr>
              <a:t>17</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pump and controls at ORW-31 in preparation for 2-hour communications test (</a:t>
            </a:r>
            <a:r>
              <a:rPr lang="en-US" sz="1000" dirty="0" smtClean="0">
                <a:latin typeface="Calibri" panose="020F0502020204030204" pitchFamily="34" charset="0"/>
              </a:rPr>
              <a:t>9/15)</a:t>
            </a:r>
          </a:p>
          <a:p>
            <a:pPr marL="171450" lvl="0" indent="-171450">
              <a:buFontTx/>
              <a:buChar char="-"/>
            </a:pPr>
            <a:r>
              <a:rPr lang="en-US" sz="1000" dirty="0" smtClean="0">
                <a:latin typeface="Calibri" panose="020F0502020204030204" pitchFamily="34" charset="0"/>
              </a:rPr>
              <a:t>Reset </a:t>
            </a:r>
            <a:r>
              <a:rPr lang="en-US" sz="1000" dirty="0">
                <a:latin typeface="Calibri" panose="020F0502020204030204" pitchFamily="34" charset="0"/>
              </a:rPr>
              <a:t>transducer depth at ORW-15 (9/16) to 121.62’ </a:t>
            </a:r>
            <a:r>
              <a:rPr lang="en-US" sz="1000" dirty="0" err="1" smtClean="0">
                <a:latin typeface="Calibri" panose="020F0502020204030204" pitchFamily="34" charset="0"/>
              </a:rPr>
              <a:t>btmp</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controls at ORW-28 (9/16) in preparation for 5-hour aquifer step test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downloads and water level measurements of MRAA water wells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TBC quarterly </a:t>
            </a:r>
            <a:r>
              <a:rPr lang="en-US" sz="1000" dirty="0" err="1">
                <a:latin typeface="Calibri" panose="020F0502020204030204" pitchFamily="34" charset="0"/>
              </a:rPr>
              <a:t>Fenstermaker</a:t>
            </a:r>
            <a:r>
              <a:rPr lang="en-US" sz="1000" dirty="0">
                <a:latin typeface="Calibri" panose="020F0502020204030204" pitchFamily="34" charset="0"/>
              </a:rPr>
              <a:t> survey (</a:t>
            </a:r>
            <a:r>
              <a:rPr lang="en-US" sz="1000" dirty="0" smtClean="0">
                <a:latin typeface="Calibri" panose="020F0502020204030204" pitchFamily="34" charset="0"/>
              </a:rPr>
              <a:t>9/24)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Taurus seismographs in LA 10 and LA 18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maintenance on Geophone 1 to address moisture and corrosion issue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28 (</a:t>
            </a:r>
            <a:r>
              <a:rPr lang="en-US" sz="1000" dirty="0" smtClean="0">
                <a:latin typeface="Calibri" panose="020F0502020204030204" pitchFamily="34" charset="0"/>
              </a:rPr>
              <a:t>9/17)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37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9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work over at OG-2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tagged at 3472’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6 (</a:t>
            </a:r>
            <a:r>
              <a:rPr lang="en-US" sz="1000" dirty="0" smtClean="0">
                <a:latin typeface="Calibri" panose="020F0502020204030204" pitchFamily="34" charset="0"/>
              </a:rPr>
              <a:t>9/20)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29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Barton meter,  an a control valve to GOW-9-1; connected to flare; initial pressure was measured @ 47 psi; after flaring for 20 minutes pressure reduced to 29 </a:t>
            </a:r>
            <a:r>
              <a:rPr lang="en-US" sz="1000" dirty="0" smtClean="0">
                <a:latin typeface="Calibri" panose="020F0502020204030204" pitchFamily="34" charset="0"/>
              </a:rPr>
              <a:t>psi</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52600"/>
            <a:ext cx="8839200" cy="4662815"/>
          </a:xfrm>
          <a:prstGeom prst="rect">
            <a:avLst/>
          </a:prstGeom>
        </p:spPr>
        <p:txBody>
          <a:bodyPr wrap="square">
            <a:spAutoFit/>
          </a:bodyPr>
          <a:lstStyle/>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9/23)</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new valve assembly and rerouted the riser at PVW-09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pressure gauge at PVW-23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PVW-05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Secured </a:t>
            </a:r>
            <a:r>
              <a:rPr lang="en-US" sz="900" dirty="0">
                <a:latin typeface="Calibri" panose="020F0502020204030204" pitchFamily="34" charset="0"/>
              </a:rPr>
              <a:t>riser and reinstalled tank line at PVW-09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maintenance to LA-10; back on-line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11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ORW 27; a steel plate monument with well number and date was placed over the area of the abandoned well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GOW-9-4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43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GOW-9-2 and GOW-9-5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32 (</a:t>
            </a:r>
            <a:r>
              <a:rPr lang="en-US" sz="900" dirty="0" smtClean="0">
                <a:latin typeface="Calibri" panose="020F0502020204030204" pitchFamily="34" charset="0"/>
              </a:rPr>
              <a:t>9/26)</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24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test at ORW 13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water/gas separator at GOW-9-1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2-hour communication test at OGRW 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berm </a:t>
            </a:r>
            <a:r>
              <a:rPr lang="en-US" sz="900" dirty="0" smtClean="0">
                <a:latin typeface="Calibri" panose="020F0502020204030204" pitchFamily="34" charset="0"/>
              </a:rPr>
              <a:t>inspections.</a:t>
            </a:r>
          </a:p>
          <a:p>
            <a:pPr marL="171450" lvl="0" indent="-171450">
              <a:buFontTx/>
              <a:buChar char="-"/>
            </a:pPr>
            <a:r>
              <a:rPr lang="en-US" sz="900" dirty="0" smtClean="0">
                <a:latin typeface="Calibri" panose="020F0502020204030204" pitchFamily="34" charset="0"/>
              </a:rPr>
              <a:t>Placed </a:t>
            </a:r>
            <a:r>
              <a:rPr lang="en-US" sz="900" dirty="0">
                <a:latin typeface="Calibri" panose="020F0502020204030204" pitchFamily="34" charset="0"/>
              </a:rPr>
              <a:t>and graded limestone at the ORW-54/PMW-19S area &amp; at the PMW-20 area on the </a:t>
            </a:r>
            <a:r>
              <a:rPr lang="en-US" sz="900" dirty="0" err="1">
                <a:latin typeface="Calibri" panose="020F0502020204030204" pitchFamily="34" charset="0"/>
              </a:rPr>
              <a:t>Triche</a:t>
            </a:r>
            <a:r>
              <a:rPr lang="en-US" sz="900" dirty="0">
                <a:latin typeface="Calibri" panose="020F0502020204030204" pitchFamily="34" charset="0"/>
              </a:rPr>
              <a:t> property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10/7)</a:t>
            </a:r>
          </a:p>
          <a:p>
            <a:pPr marL="171450" lvl="0" indent="-171450">
              <a:buFontTx/>
              <a:buChar char="-"/>
            </a:pPr>
            <a:r>
              <a:rPr lang="en-US" sz="900" dirty="0" smtClean="0">
                <a:latin typeface="Calibri" panose="020F0502020204030204" pitchFamily="34" charset="0"/>
              </a:rPr>
              <a:t>Surveyed </a:t>
            </a:r>
            <a:r>
              <a:rPr lang="en-US" sz="900" dirty="0">
                <a:latin typeface="Calibri" panose="020F0502020204030204" pitchFamily="34" charset="0"/>
              </a:rPr>
              <a:t>the ORW-51 location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Competed </a:t>
            </a:r>
            <a:r>
              <a:rPr lang="en-US" sz="900" dirty="0">
                <a:latin typeface="Calibri" panose="020F0502020204030204" pitchFamily="34" charset="0"/>
              </a:rPr>
              <a:t>monitoring and collecting monthly pressure and flow measurements of KGCs and </a:t>
            </a:r>
            <a:r>
              <a:rPr lang="en-US" sz="900" dirty="0" smtClean="0">
                <a:latin typeface="Calibri" panose="020F0502020204030204" pitchFamily="34" charset="0"/>
              </a:rPr>
              <a:t>PVWs</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site maintenance of various instrumentation </a:t>
            </a:r>
            <a:r>
              <a:rPr lang="en-US" sz="900" dirty="0" smtClean="0">
                <a:latin typeface="Calibri" panose="020F0502020204030204" pitchFamily="34" charset="0"/>
              </a:rPr>
              <a:t>sites.</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housing installation at BS-56 (</a:t>
            </a:r>
            <a:r>
              <a:rPr lang="en-US" sz="900" dirty="0" smtClean="0">
                <a:latin typeface="Calibri" panose="020F0502020204030204" pitchFamily="34" charset="0"/>
              </a:rPr>
              <a:t>10/4)</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NSDBS-3 (</a:t>
            </a:r>
            <a:r>
              <a:rPr lang="en-US" sz="900" dirty="0" smtClean="0">
                <a:latin typeface="Calibri" panose="020F0502020204030204" pitchFamily="34" charset="0"/>
              </a:rPr>
              <a:t>10/6)</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41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storage tank at Outfall 3 (west berm, near ORW-9)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monthly transducer downloads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OG3A </a:t>
            </a:r>
            <a:r>
              <a:rPr lang="en-US" sz="900" dirty="0">
                <a:latin typeface="Calibri" panose="020F0502020204030204" pitchFamily="34" charset="0"/>
              </a:rPr>
              <a:t>was logged and tagged at 3440’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a modified 1-hour communication/aquifer test ORW 23 (10/6</a:t>
            </a:r>
            <a:r>
              <a:rPr lang="en-US" sz="900" dirty="0" smtClean="0">
                <a:latin typeface="Calibri" panose="020F0502020204030204" pitchFamily="34" charset="0"/>
              </a:rPr>
              <a:t>)</a:t>
            </a:r>
            <a:endParaRPr lang="en-US" sz="900" dirty="0">
              <a:latin typeface="Calibri" panose="020F0502020204030204" pitchFamily="34" charset="0"/>
            </a:endParaRPr>
          </a:p>
        </p:txBody>
      </p:sp>
    </p:spTree>
    <p:extLst>
      <p:ext uri="{BB962C8B-B14F-4D97-AF65-F5344CB8AC3E}">
        <p14:creationId xmlns:p14="http://schemas.microsoft.com/office/powerpoint/2010/main" val="28917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Reshaped </a:t>
            </a:r>
            <a:r>
              <a:rPr lang="en-US" sz="1000" dirty="0">
                <a:latin typeface="Calibri" panose="020F0502020204030204" pitchFamily="34" charset="0"/>
              </a:rPr>
              <a:t>containment at Outfall #1, built platform and installed and connected 150 gallon </a:t>
            </a:r>
            <a:r>
              <a:rPr lang="en-US" sz="1000" dirty="0" smtClean="0">
                <a:latin typeface="Calibri" panose="020F0502020204030204" pitchFamily="34" charset="0"/>
              </a:rPr>
              <a:t>tank(10/13)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following Monday’s rain event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vegetation around ORWs, inclinometers and other instrumentation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Re-surveyed </a:t>
            </a:r>
            <a:r>
              <a:rPr lang="en-US" sz="1000" dirty="0">
                <a:latin typeface="Calibri" panose="020F0502020204030204" pitchFamily="34" charset="0"/>
              </a:rPr>
              <a:t>select points around TBC gate and entrance road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quarterly bubble site monitoring (</a:t>
            </a:r>
            <a:r>
              <a:rPr lang="en-US" sz="1000" dirty="0" smtClean="0">
                <a:latin typeface="Calibri" panose="020F0502020204030204" pitchFamily="34" charset="0"/>
              </a:rPr>
              <a:t>10/8)</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quarterly MRAA monitoring well sampling (</a:t>
            </a:r>
            <a:r>
              <a:rPr lang="en-US" sz="1000" dirty="0" smtClean="0">
                <a:latin typeface="Calibri" panose="020F0502020204030204" pitchFamily="34" charset="0"/>
              </a:rPr>
              <a:t>10/13-14)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03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Stabilized </a:t>
            </a:r>
            <a:r>
              <a:rPr lang="en-US" sz="1000" dirty="0">
                <a:latin typeface="Calibri" panose="020F0502020204030204" pitchFamily="34" charset="0"/>
              </a:rPr>
              <a:t>vent pipe on PVW-05 (</a:t>
            </a:r>
            <a:r>
              <a:rPr lang="en-US" sz="1000" dirty="0" smtClean="0">
                <a:latin typeface="Calibri" panose="020F0502020204030204" pitchFamily="34" charset="0"/>
              </a:rPr>
              <a:t>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daily flaring of </a:t>
            </a:r>
            <a:r>
              <a:rPr lang="en-US" sz="1000" dirty="0" smtClean="0">
                <a:latin typeface="Calibri" panose="020F0502020204030204" pitchFamily="34" charset="0"/>
              </a:rPr>
              <a:t>GOW-9-1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MRAA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flare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monitoring and collecting pressure and flow measurements of KGCs and PVWs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in automated flow system, install water level transducer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manually measured water levels in MRAA water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venting of PMWs 04, 07, 016, 017, and 020 (</a:t>
            </a:r>
            <a:r>
              <a:rPr lang="en-US" sz="1000" dirty="0" smtClean="0">
                <a:latin typeface="Calibri" panose="020F0502020204030204" pitchFamily="34" charset="0"/>
              </a:rPr>
              <a:t>10/16-17)</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was logged and tagged at 3486’ (10/17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sinkhole profile sampling (10/22)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ORW 57 and ORW 43 in preparation of MRAA 09D and 06D installation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gas pressure monitoring of GP wells (</a:t>
            </a:r>
            <a:r>
              <a:rPr lang="en-US" sz="1000" dirty="0" smtClean="0">
                <a:latin typeface="Calibri" panose="020F0502020204030204" pitchFamily="34" charset="0"/>
              </a:rPr>
              <a:t>10/24)</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endParaRPr lang="en-US" sz="1000" dirty="0">
              <a:latin typeface="Calibri" panose="020F0502020204030204" pitchFamily="34" charset="0"/>
            </a:endParaRPr>
          </a:p>
        </p:txBody>
      </p:sp>
    </p:spTree>
    <p:extLst>
      <p:ext uri="{BB962C8B-B14F-4D97-AF65-F5344CB8AC3E}">
        <p14:creationId xmlns:p14="http://schemas.microsoft.com/office/powerpoint/2010/main" val="3005406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tests on ORWs </a:t>
            </a:r>
            <a:r>
              <a:rPr lang="en-US" sz="1000" dirty="0" smtClean="0">
                <a:latin typeface="Calibri" panose="020F0502020204030204" pitchFamily="34" charset="0"/>
              </a:rPr>
              <a:t>10, 22 </a:t>
            </a:r>
            <a:r>
              <a:rPr lang="en-US" sz="1000" dirty="0">
                <a:latin typeface="Calibri" panose="020F0502020204030204" pitchFamily="34" charset="0"/>
              </a:rPr>
              <a:t>and 16 (10/27-28)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bottom hole pressure and depth to water measurements for transducer verification at select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surface water sampling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inspections.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lawn maintenance in areas associated with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6D (</a:t>
            </a:r>
            <a:r>
              <a:rPr lang="en-US" sz="1000" dirty="0" smtClean="0">
                <a:latin typeface="Calibri" panose="020F0502020204030204" pitchFamily="34" charset="0"/>
              </a:rPr>
              <a:t>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a:t>
            </a:r>
            <a:r>
              <a:rPr lang="en-US" sz="1000" dirty="0" smtClean="0">
                <a:latin typeface="Calibri" panose="020F0502020204030204" pitchFamily="34" charset="0"/>
              </a:rPr>
              <a:t>11/4)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survey of sinkhole (</a:t>
            </a:r>
            <a:r>
              <a:rPr lang="en-US" sz="1000" dirty="0" smtClean="0">
                <a:latin typeface="Calibri" panose="020F0502020204030204" pitchFamily="34" charset="0"/>
              </a:rPr>
              <a:t>11/5)</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transducer downloads (</a:t>
            </a:r>
            <a:r>
              <a:rPr lang="en-US" sz="1000" dirty="0" smtClean="0">
                <a:latin typeface="Calibri" panose="020F0502020204030204" pitchFamily="34" charset="0"/>
              </a:rPr>
              <a:t>10/30-31)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MRAA 06D; obtained core samples; drilled to total depth of 340’; screened from 315’ to </a:t>
            </a:r>
            <a:r>
              <a:rPr lang="en-US" sz="1000" dirty="0" smtClean="0">
                <a:latin typeface="Calibri" panose="020F0502020204030204" pitchFamily="34" charset="0"/>
              </a:rPr>
              <a:t>325’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tests on ORWs </a:t>
            </a:r>
            <a:r>
              <a:rPr lang="en-US" sz="1000" dirty="0" smtClean="0">
                <a:latin typeface="Calibri" panose="020F0502020204030204" pitchFamily="34" charset="0"/>
              </a:rPr>
              <a:t>17, 18, and 19 </a:t>
            </a:r>
            <a:r>
              <a:rPr lang="en-US" sz="1000" dirty="0">
                <a:latin typeface="Calibri" panose="020F0502020204030204" pitchFamily="34" charset="0"/>
              </a:rPr>
              <a:t>(11/3-4)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PMW-007S (</a:t>
            </a:r>
            <a:r>
              <a:rPr lang="en-US" sz="1000" dirty="0" smtClean="0">
                <a:latin typeface="Calibri" panose="020F0502020204030204" pitchFamily="34" charset="0"/>
              </a:rPr>
              <a:t>11/4)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work over ORW-6 (</a:t>
            </a:r>
            <a:r>
              <a:rPr lang="en-US" sz="1000" dirty="0" smtClean="0">
                <a:latin typeface="Calibri" panose="020F0502020204030204" pitchFamily="34" charset="0"/>
              </a:rPr>
              <a:t>11/3)</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MRAA 02, MW-1 and MW-2 (11/5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Sampled industrial wells (11/4/14)</a:t>
            </a:r>
          </a:p>
          <a:p>
            <a:pPr marL="171450" lvl="0" indent="-171450">
              <a:buFontTx/>
              <a:buChar char="-"/>
            </a:pPr>
            <a:r>
              <a:rPr lang="en-US" sz="1000" dirty="0" smtClean="0">
                <a:solidFill>
                  <a:srgbClr val="FF0000"/>
                </a:solidFill>
                <a:latin typeface="Calibri" panose="020F0502020204030204" pitchFamily="34" charset="0"/>
              </a:rPr>
              <a:t>Sampled </a:t>
            </a:r>
            <a:r>
              <a:rPr lang="en-US" sz="1000" dirty="0">
                <a:solidFill>
                  <a:srgbClr val="FF0000"/>
                </a:solidFill>
                <a:latin typeface="Calibri" panose="020F0502020204030204" pitchFamily="34" charset="0"/>
              </a:rPr>
              <a:t>MRAA 9D (</a:t>
            </a:r>
            <a:r>
              <a:rPr lang="en-US" sz="1000" dirty="0" smtClean="0">
                <a:solidFill>
                  <a:srgbClr val="FF0000"/>
                </a:solidFill>
                <a:latin typeface="Calibri" panose="020F0502020204030204" pitchFamily="34" charset="0"/>
              </a:rPr>
              <a:t>11/10)</a:t>
            </a:r>
          </a:p>
          <a:p>
            <a:pPr marL="171450" lvl="0" indent="-171450">
              <a:buFontTx/>
              <a:buChar char="-"/>
            </a:pPr>
            <a:r>
              <a:rPr lang="en-US" sz="1000" dirty="0" smtClean="0">
                <a:solidFill>
                  <a:srgbClr val="FF0000"/>
                </a:solidFill>
                <a:latin typeface="Calibri" panose="020F0502020204030204" pitchFamily="34" charset="0"/>
              </a:rPr>
              <a:t>Routine </a:t>
            </a:r>
            <a:r>
              <a:rPr lang="en-US" sz="1000" dirty="0">
                <a:solidFill>
                  <a:srgbClr val="FF0000"/>
                </a:solidFill>
                <a:latin typeface="Calibri" panose="020F0502020204030204" pitchFamily="34" charset="0"/>
              </a:rPr>
              <a:t>weekly outfall </a:t>
            </a:r>
            <a:r>
              <a:rPr lang="en-US" sz="1000" dirty="0" smtClean="0">
                <a:solidFill>
                  <a:srgbClr val="FF0000"/>
                </a:solidFill>
                <a:latin typeface="Calibri" panose="020F0502020204030204" pitchFamily="34" charset="0"/>
              </a:rPr>
              <a:t>sampling</a:t>
            </a:r>
          </a:p>
          <a:p>
            <a:pPr marL="171450" lvl="0" indent="-171450">
              <a:buFontTx/>
              <a:buChar char="-"/>
            </a:pPr>
            <a:r>
              <a:rPr lang="en-US" sz="1000" dirty="0" smtClean="0">
                <a:solidFill>
                  <a:srgbClr val="FF0000"/>
                </a:solidFill>
                <a:latin typeface="Calibri" panose="020F0502020204030204" pitchFamily="34" charset="0"/>
              </a:rPr>
              <a:t>Surveyed </a:t>
            </a:r>
            <a:r>
              <a:rPr lang="en-US" sz="1000" dirty="0">
                <a:solidFill>
                  <a:srgbClr val="FF0000"/>
                </a:solidFill>
                <a:latin typeface="Calibri" panose="020F0502020204030204" pitchFamily="34" charset="0"/>
              </a:rPr>
              <a:t>MRAA 6D and </a:t>
            </a:r>
            <a:r>
              <a:rPr lang="en-US" sz="1000" dirty="0" smtClean="0">
                <a:solidFill>
                  <a:srgbClr val="FF0000"/>
                </a:solidFill>
                <a:latin typeface="Calibri" panose="020F0502020204030204" pitchFamily="34" charset="0"/>
              </a:rPr>
              <a:t>9D</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48, 54, and </a:t>
            </a:r>
            <a:r>
              <a:rPr lang="en-US" sz="1000" dirty="0" smtClean="0">
                <a:solidFill>
                  <a:srgbClr val="FF0000"/>
                </a:solidFill>
                <a:latin typeface="Calibri" panose="020F0502020204030204" pitchFamily="34" charset="0"/>
              </a:rPr>
              <a:t>57.</a:t>
            </a:r>
          </a:p>
          <a:p>
            <a:pPr marL="171450" lvl="0" indent="-171450">
              <a:buFontTx/>
              <a:buChar char="-"/>
            </a:pPr>
            <a:r>
              <a:rPr lang="en-US" sz="1000" dirty="0" smtClean="0">
                <a:solidFill>
                  <a:srgbClr val="FF0000"/>
                </a:solidFill>
                <a:latin typeface="Calibri" panose="020F0502020204030204" pitchFamily="34" charset="0"/>
              </a:rPr>
              <a:t>Logged </a:t>
            </a:r>
            <a:r>
              <a:rPr lang="en-US" sz="1000" dirty="0">
                <a:solidFill>
                  <a:srgbClr val="FF0000"/>
                </a:solidFill>
                <a:latin typeface="Calibri" panose="020F0502020204030204" pitchFamily="34" charset="0"/>
              </a:rPr>
              <a:t>OG3A and ran string shot; TD at </a:t>
            </a:r>
            <a:r>
              <a:rPr lang="en-US" sz="1000" dirty="0" smtClean="0">
                <a:solidFill>
                  <a:srgbClr val="FF0000"/>
                </a:solidFill>
                <a:latin typeface="Calibri" panose="020F0502020204030204" pitchFamily="34" charset="0"/>
              </a:rPr>
              <a:t>3,524’</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discharge piping from ORW 40 to the tank at outfall 1 (11/6); provided well with electrical service (11/7) and began continuous dewatering (</a:t>
            </a:r>
            <a:r>
              <a:rPr lang="en-US" sz="1000" dirty="0" smtClean="0">
                <a:solidFill>
                  <a:srgbClr val="FF0000"/>
                </a:solidFill>
                <a:latin typeface="Calibri" panose="020F0502020204030204" pitchFamily="34" charset="0"/>
              </a:rPr>
              <a:t>11/11)</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installation of  MRAA 09D; obtained core samples; drilled to total depth of 340’; screened from 310’ to </a:t>
            </a:r>
            <a:r>
              <a:rPr lang="en-US" sz="1000" dirty="0" smtClean="0">
                <a:solidFill>
                  <a:srgbClr val="FF0000"/>
                </a:solidFill>
                <a:latin typeface="Calibri" panose="020F0502020204030204" pitchFamily="34" charset="0"/>
              </a:rPr>
              <a:t>320’</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1-hour gas depletion test on ORW 58 (11/10</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Calibrated and performed maintenance on seismic array system</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3197279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49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12 </a:t>
            </a:r>
            <a:r>
              <a:rPr lang="en-US" sz="2300" dirty="0">
                <a:solidFill>
                  <a:srgbClr val="FF0000"/>
                </a:solidFill>
              </a:rPr>
              <a:t>Nov</a:t>
            </a: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188597739"/>
              </p:ext>
            </p:extLst>
          </p:nvPr>
        </p:nvGraphicFramePr>
        <p:xfrm>
          <a:off x="76200" y="1447800"/>
          <a:ext cx="8991596" cy="4722158"/>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shut in</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12:00Pm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Install pump</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Disconnected 12/5/2013.  Now PMW 19S.</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12:34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12:24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2,371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27.0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long term pumping. Bucket Test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9:40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11/11/2014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12 Nov</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(10/21)</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12,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November 12,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November 12, 2014</a:t>
            </a:fld>
            <a:endParaRPr lang="en-US" dirty="0"/>
          </a:p>
        </p:txBody>
      </p:sp>
      <p:sp>
        <p:nvSpPr>
          <p:cNvPr id="8" name="Rectangle 7"/>
          <p:cNvSpPr/>
          <p:nvPr/>
        </p:nvSpPr>
        <p:spPr>
          <a:xfrm>
            <a:off x="76200" y="1828800"/>
            <a:ext cx="8991600" cy="3785652"/>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latin typeface="Calibri" panose="020F0502020204030204" pitchFamily="34" charset="0"/>
              </a:rPr>
              <a:t>midnight (9/17/14)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(9/24/14)</a:t>
            </a:r>
          </a:p>
          <a:p>
            <a:pPr marL="171450" indent="-171450">
              <a:buFontTx/>
              <a:buChar char="-"/>
            </a:pPr>
            <a:r>
              <a:rPr lang="en-US" sz="1000" dirty="0">
                <a:latin typeface="Calibri" panose="020F0502020204030204" pitchFamily="34" charset="0"/>
              </a:rPr>
              <a:t>There were 4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(10/8/14)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(10/15/14)</a:t>
            </a:r>
          </a:p>
          <a:p>
            <a:pPr marL="171450" indent="-171450">
              <a:buFontTx/>
              <a:buChar char="-"/>
            </a:pPr>
            <a:r>
              <a:rPr lang="en-US" sz="1000" dirty="0">
                <a:latin typeface="Calibri" panose="020F0502020204030204" pitchFamily="34" charset="0"/>
              </a:rPr>
              <a:t>There was 1 MEQ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(10/22/14)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(10/29/14)</a:t>
            </a:r>
          </a:p>
          <a:p>
            <a:pPr marL="171450" indent="-171450">
              <a:buFontTx/>
              <a:buChar char="-"/>
            </a:pPr>
            <a:r>
              <a:rPr lang="en-US" sz="1000" dirty="0">
                <a:latin typeface="Calibri" panose="020F0502020204030204" pitchFamily="34" charset="0"/>
              </a:rPr>
              <a:t>There were 3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(11/5/14)</a:t>
            </a:r>
          </a:p>
          <a:p>
            <a:pPr marL="171450" indent="-171450">
              <a:buFontTx/>
              <a:buChar char="-"/>
            </a:pPr>
            <a:r>
              <a:rPr lang="en-US" sz="1000" dirty="0">
                <a:solidFill>
                  <a:srgbClr val="FF0000"/>
                </a:solidFill>
                <a:latin typeface="Calibri" panose="020F0502020204030204" pitchFamily="34" charset="0"/>
              </a:rPr>
              <a:t>There were 2 MEQs yesterday and 1 MEQ​ since midnight that meet the selection criteria. There were no VLPs detected yesterday and no VLPs detected since midnight</a:t>
            </a:r>
            <a:r>
              <a:rPr lang="en-US" sz="1000" dirty="0" smtClean="0">
                <a:solidFill>
                  <a:srgbClr val="FF0000"/>
                </a:solidFill>
                <a:latin typeface="Calibri" panose="020F0502020204030204" pitchFamily="34" charset="0"/>
              </a:rPr>
              <a:t>.</a:t>
            </a: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(11/12/14)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(12 - 19 Nov </a:t>
            </a:r>
            <a:r>
              <a:rPr lang="en-US" sz="2800" dirty="0">
                <a:solidFill>
                  <a:srgbClr val="FF0000"/>
                </a:solidFill>
              </a:rPr>
              <a:t>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12 </a:t>
            </a:r>
            <a:r>
              <a:rPr lang="en-US" sz="2300" dirty="0">
                <a:solidFill>
                  <a:srgbClr val="FF0000"/>
                </a:solidFill>
              </a:rPr>
              <a:t>Nov</a:t>
            </a: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127682827"/>
              </p:ext>
            </p:extLst>
          </p:nvPr>
        </p:nvGraphicFramePr>
        <p:xfrm>
          <a:off x="76199" y="1397544"/>
          <a:ext cx="8991602" cy="3860256"/>
        </p:xfrm>
        <a:graphic>
          <a:graphicData uri="http://schemas.openxmlformats.org/drawingml/2006/table">
            <a:tbl>
              <a:tblPr>
                <a:tableStyleId>{5C22544A-7EE6-4342-B048-85BDC9FD1C3A}</a:tableStyleId>
              </a:tblPr>
              <a:tblGrid>
                <a:gridCol w="2052994"/>
                <a:gridCol w="2286882"/>
                <a:gridCol w="2364844"/>
                <a:gridCol w="2286882"/>
              </a:tblGrid>
              <a:tr h="148590">
                <a:tc>
                  <a:txBody>
                    <a:bodyPr/>
                    <a:lstStyle/>
                    <a:p>
                      <a:pPr algn="l" fontAlgn="b"/>
                      <a:r>
                        <a:rPr lang="en-US" sz="1000" u="none" strike="noStrike">
                          <a:effectLst/>
                          <a:latin typeface="Calibri" panose="020F0502020204030204" pitchFamily="34" charset="0"/>
                        </a:rPr>
                        <a:t>Well</a:t>
                      </a:r>
                      <a:endParaRPr lang="en-US" sz="1000" b="1"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Time Data Collected</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Tbg Pressure (psig)</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latin typeface="Calibri" panose="020F0502020204030204" pitchFamily="34" charset="0"/>
                        </a:rPr>
                        <a:t>Csg Pressure (psig)</a:t>
                      </a:r>
                      <a:endParaRPr lang="en-US" sz="10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BC 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9:13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OG 1</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8:07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327</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334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OG 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8:00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216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215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OG 3A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706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519</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TBC 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8:06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004m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004s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9:31</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46</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007m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007s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9:34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45.5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008m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008s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8:32</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012m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015m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015s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8:28</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016m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016s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017m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017s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7:54</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51.5</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018m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018s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9:23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3</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019s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8:50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10</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020m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NM</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590">
                <a:tc>
                  <a:txBody>
                    <a:bodyPr/>
                    <a:lstStyle/>
                    <a:p>
                      <a:pPr algn="l" fontAlgn="b"/>
                      <a:r>
                        <a:rPr lang="en-US" sz="1000" u="none" strike="noStrike">
                          <a:effectLst/>
                          <a:latin typeface="Calibri" panose="020F0502020204030204" pitchFamily="34" charset="0"/>
                        </a:rPr>
                        <a:t>PMW 020s</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9:28</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a:effectLst/>
                          <a:latin typeface="Calibri" panose="020F0502020204030204" pitchFamily="34" charset="0"/>
                        </a:rPr>
                        <a:t>NA</a:t>
                      </a:r>
                      <a:endParaRPr lang="en-US" sz="10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latin typeface="Calibri" panose="020F0502020204030204" pitchFamily="34" charset="0"/>
                        </a:rPr>
                        <a:t>49</a:t>
                      </a:r>
                      <a:endParaRPr lang="en-US" sz="1000" b="0"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26460288"/>
              </p:ext>
            </p:extLst>
          </p:nvPr>
        </p:nvGraphicFramePr>
        <p:xfrm>
          <a:off x="76200" y="5343525"/>
          <a:ext cx="8991600" cy="1285875"/>
        </p:xfrm>
        <a:graphic>
          <a:graphicData uri="http://schemas.openxmlformats.org/drawingml/2006/table">
            <a:tbl>
              <a:tblPr>
                <a:tableStyleId>{5C22544A-7EE6-4342-B048-85BDC9FD1C3A}</a:tableStyleId>
              </a:tblPr>
              <a:tblGrid>
                <a:gridCol w="8991600"/>
              </a:tblGrid>
              <a:tr h="268224">
                <a:tc>
                  <a:txBody>
                    <a:bodyPr/>
                    <a:lstStyle/>
                    <a:p>
                      <a:pPr algn="l" fontAlgn="b"/>
                      <a:r>
                        <a:rPr lang="en-US" sz="1000" u="none" strike="noStrike">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1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b"/>
                      <a:r>
                        <a:rPr lang="en-US" sz="1000" u="none" strike="noStrike">
                          <a:effectLst/>
                          <a:latin typeface="Calibri" panose="020F0502020204030204" pitchFamily="34" charset="0"/>
                        </a:rPr>
                        <a:t>*Note: Total daily gas flared and cumulative gas flared is based on data through 12pm of previous day</a:t>
                      </a:r>
                      <a:endParaRPr lang="en-US" sz="1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ctr"/>
                      <a:r>
                        <a:rPr lang="en-US" sz="1000" u="none" strike="noStrike">
                          <a:effectLst/>
                          <a:latin typeface="Calibri" panose="020F0502020204030204" pitchFamily="34" charset="0"/>
                        </a:rPr>
                        <a:t>*Note: ORW-42 became a PMW on 10/2/13 ORW-42 is now PMW-019S</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ctr"/>
                      <a:r>
                        <a:rPr lang="en-US" sz="1000" u="none" strike="noStrike">
                          <a:effectLst/>
                          <a:latin typeface="Calibri" panose="020F0502020204030204" pitchFamily="34" charset="0"/>
                        </a:rPr>
                        <a:t>*Note: PMW-012S became a ORW on 9/6/13 PMW-012S is now ORW-54</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ctr"/>
                      <a:r>
                        <a:rPr lang="en-US" sz="10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ctr"/>
                      <a:r>
                        <a:rPr lang="en-US" sz="1000" u="none" strike="noStrike">
                          <a:effectLst/>
                          <a:latin typeface="Calibri" panose="020F0502020204030204" pitchFamily="34" charset="0"/>
                        </a:rPr>
                        <a:t>*Note: PMW-018 Flared for 1.53 MCF on 12-3-13 and 12-5-13 for 2.96 MCF for depressurization</a:t>
                      </a:r>
                      <a:endParaRPr lang="en-US" sz="1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76">
                <a:tc>
                  <a:txBody>
                    <a:bodyPr/>
                    <a:lstStyle/>
                    <a:p>
                      <a:pPr algn="l" fontAlgn="b"/>
                      <a:r>
                        <a:rPr lang="en-US" sz="1000" u="none" strike="noStrike" dirty="0">
                          <a:effectLst/>
                          <a:latin typeface="Calibri" panose="020F0502020204030204" pitchFamily="34" charset="0"/>
                        </a:rPr>
                        <a:t>*Note: All well pressures are read daily including weekends and holidays with data submitted to </a:t>
                      </a:r>
                      <a:r>
                        <a:rPr lang="en-US" sz="1000" u="none" strike="noStrike" dirty="0" err="1">
                          <a:effectLst/>
                          <a:latin typeface="Calibri" panose="020F0502020204030204" pitchFamily="34" charset="0"/>
                        </a:rPr>
                        <a:t>conservationorder</a:t>
                      </a:r>
                      <a:r>
                        <a:rPr lang="en-US" sz="1000" u="none" strike="noStrike" dirty="0">
                          <a:effectLst/>
                          <a:latin typeface="Calibri" panose="020F0502020204030204" pitchFamily="34" charset="0"/>
                        </a:rPr>
                        <a:t> &lt;conservationorder@LA.GOV&gt; daily.</a:t>
                      </a:r>
                      <a:endParaRPr lang="en-US" sz="1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(12 - 19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246769"/>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Monthly monitoring and maintenance of PVWs and KGCs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Redevelop ORWs 6, 19, 37</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Collect gas samples from PVWs and Flares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surface </a:t>
            </a:r>
            <a:r>
              <a:rPr lang="en-US" sz="1000" smtClean="0">
                <a:solidFill>
                  <a:srgbClr val="FF0000"/>
                </a:solidFill>
                <a:latin typeface="Calibri" panose="020F0502020204030204" pitchFamily="34" charset="0"/>
              </a:rPr>
              <a:t>completions for MRAA wells 6D and 9D</a:t>
            </a:r>
            <a:endParaRPr lang="en-US" sz="1000" dirty="0" smtClean="0">
              <a:solidFill>
                <a:srgbClr val="FF0000"/>
              </a:solidFill>
              <a:latin typeface="Calibri" panose="020F0502020204030204" pitchFamily="34" charset="0"/>
            </a:endParaRP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(12 - 19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(12 - 19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(12 - 19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64</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(12 - 19 Nov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65</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(12 - 19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12,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D1234D-77E2-4B8F-98BA-36869217D125}"/>
</file>

<file path=customXml/itemProps2.xml><?xml version="1.0" encoding="utf-8"?>
<ds:datastoreItem xmlns:ds="http://schemas.openxmlformats.org/officeDocument/2006/customXml" ds:itemID="{F721754A-FC6F-4D60-B48F-6C8053B9D5CC}"/>
</file>

<file path=customXml/itemProps3.xml><?xml version="1.0" encoding="utf-8"?>
<ds:datastoreItem xmlns:ds="http://schemas.openxmlformats.org/officeDocument/2006/customXml" ds:itemID="{D8F4248A-BBE1-40E1-929F-32091C3C1ECA}"/>
</file>

<file path=docProps/app.xml><?xml version="1.0" encoding="utf-8"?>
<Properties xmlns="http://schemas.openxmlformats.org/officeDocument/2006/extended-properties" xmlns:vt="http://schemas.openxmlformats.org/officeDocument/2006/docPropsVTypes">
  <TotalTime>50477</TotalTime>
  <Words>17238</Words>
  <Application>Microsoft Office PowerPoint</Application>
  <PresentationFormat>On-screen Show (4:3)</PresentationFormat>
  <Paragraphs>2757</Paragraphs>
  <Slides>66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(12 - 19 Nov 14) Incident Action Plan</vt:lpstr>
      <vt:lpstr>PowerPoint Presentation</vt:lpstr>
      <vt:lpstr>PowerPoint Presentation</vt:lpstr>
      <vt:lpstr>Next  Operational Period (12 - 19 Nov 14) Incident Action Plan</vt:lpstr>
      <vt:lpstr>Next  Operational Period (12 - 19 Nov 14) Incident Action Plan</vt:lpstr>
      <vt:lpstr>Next  Operational Period (12 - 19 Nov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2618</cp:revision>
  <cp:lastPrinted>2013-05-06T18:09:47Z</cp:lastPrinted>
  <dcterms:created xsi:type="dcterms:W3CDTF">2011-01-25T19:14:05Z</dcterms:created>
  <dcterms:modified xsi:type="dcterms:W3CDTF">2014-11-12T21:27:59Z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